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316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86" r:id="rId14"/>
    <p:sldId id="268" r:id="rId15"/>
    <p:sldId id="318" r:id="rId16"/>
    <p:sldId id="317" r:id="rId17"/>
    <p:sldId id="267" r:id="rId18"/>
    <p:sldId id="300" r:id="rId19"/>
    <p:sldId id="299" r:id="rId20"/>
    <p:sldId id="301" r:id="rId21"/>
    <p:sldId id="303" r:id="rId22"/>
    <p:sldId id="302" r:id="rId23"/>
    <p:sldId id="297" r:id="rId24"/>
    <p:sldId id="298" r:id="rId25"/>
    <p:sldId id="308" r:id="rId26"/>
    <p:sldId id="296" r:id="rId27"/>
    <p:sldId id="292" r:id="rId28"/>
    <p:sldId id="295" r:id="rId29"/>
    <p:sldId id="305" r:id="rId30"/>
    <p:sldId id="315" r:id="rId31"/>
    <p:sldId id="304" r:id="rId32"/>
    <p:sldId id="274" r:id="rId33"/>
    <p:sldId id="275" r:id="rId34"/>
    <p:sldId id="276" r:id="rId35"/>
    <p:sldId id="279" r:id="rId36"/>
    <p:sldId id="277" r:id="rId37"/>
    <p:sldId id="269" r:id="rId38"/>
    <p:sldId id="270" r:id="rId39"/>
    <p:sldId id="271" r:id="rId40"/>
    <p:sldId id="272" r:id="rId41"/>
    <p:sldId id="273" r:id="rId42"/>
    <p:sldId id="287" r:id="rId43"/>
    <p:sldId id="281" r:id="rId44"/>
    <p:sldId id="282" r:id="rId45"/>
    <p:sldId id="319" r:id="rId46"/>
    <p:sldId id="283" r:id="rId47"/>
    <p:sldId id="285" r:id="rId48"/>
    <p:sldId id="310" r:id="rId49"/>
    <p:sldId id="311" r:id="rId50"/>
    <p:sldId id="312" r:id="rId51"/>
    <p:sldId id="314" r:id="rId52"/>
    <p:sldId id="313" r:id="rId53"/>
    <p:sldId id="280" r:id="rId54"/>
    <p:sldId id="288" r:id="rId55"/>
    <p:sldId id="307" r:id="rId56"/>
    <p:sldId id="291" r:id="rId57"/>
    <p:sldId id="294" r:id="rId58"/>
    <p:sldId id="309" r:id="rId59"/>
    <p:sldId id="289" r:id="rId60"/>
    <p:sldId id="290" r:id="rId61"/>
    <p:sldId id="293" r:id="rId62"/>
    <p:sldId id="306" r:id="rId6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1956B-86AB-4DEE-ABF9-53F29F7E4109}" type="datetimeFigureOut">
              <a:rPr lang="es-ES" smtClean="0"/>
              <a:t>27/11/2023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7CFB3-08E9-43AD-906F-850D3F9D073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50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7CFB3-08E9-43AD-906F-850D3F9D0737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51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168C2-CE79-825B-538E-004D3996B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CF11CC-50CC-5985-90C0-6A273FC2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611CB1-5BEF-18FC-C7F9-6D9938B6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F790-CABA-4B0A-B7EF-0FCCDC171EFA}" type="datetime1">
              <a:rPr lang="es-ES" smtClean="0"/>
              <a:t>27/11/2023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298080-8C30-45AD-E9CB-2A541C9F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BDA9A-9671-5F63-66EA-21CFCED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59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D3FB8-ED58-3D7F-3346-AD4E5C50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6DEAB1-FE46-A956-99C4-4D4CD5216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FC083C-3114-80CD-EACA-687D7C50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098-97BD-4E79-9A67-42D378D9B2EC}" type="datetime1">
              <a:rPr lang="es-ES" smtClean="0"/>
              <a:t>27/11/2023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5771F9-E227-9182-7FA1-A37345CA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29884-C48A-3E33-D84F-919FC4C2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48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F486C5-D4BC-905C-858B-420B07F62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3530AC-5B0E-B3D1-DB47-E7A314F54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3E267-5AEE-73CE-5EE3-41E526CA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BE41-D162-4EDE-9826-C810CBF662F2}" type="datetime1">
              <a:rPr lang="es-ES" smtClean="0"/>
              <a:t>27/11/2023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68478C-7AED-73EF-72C7-0DBD1C48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155F7-762E-EC36-A2C3-4E9401BB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55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947A-CA8F-4262-24C1-7588B87D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C4595A-7D8A-5A40-0177-453A1B59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3CBD7E-8D0C-65A5-2DC6-20365645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6B61-110C-406B-880D-28FAD467E221}" type="datetime1">
              <a:rPr lang="es-ES" smtClean="0"/>
              <a:t>27/11/2023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847574-6EFA-0678-D3A3-BBDCC6FA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CF3005-88F8-F5B2-CE5E-FC01DB02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7CBF9-5AA9-2193-C700-01015DE1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A053F7-67C8-EB07-681E-10D694D20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57A23D-7261-89C1-5EB1-FBE9D736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639D-3094-4188-BB96-0E49E17AA29F}" type="datetime1">
              <a:rPr lang="es-ES" smtClean="0"/>
              <a:t>27/11/2023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708A88-6638-F31A-1F7E-B3FE8C24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4259AF-4330-3EB1-0817-B90A18A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43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1349E-4971-7998-E212-B7521F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994485-C3F3-AA1B-2A6E-07CC9A403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DCBDE2-E57F-BCEE-B772-5E59AAC33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B7AE94-9236-3D37-1E01-A0BA4199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0FC5-A0F2-4E3F-B5B3-04AA16497F6B}" type="datetime1">
              <a:rPr lang="es-ES" smtClean="0"/>
              <a:t>27/11/2023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250495-CB5D-A070-46A8-29CD9E0A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2ED18-D188-CE26-3F42-A1539C63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95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D6A81-2ADB-3261-7862-3956B45C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94FE3-8220-C720-776F-B2F114138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9789ED-AD38-D1E8-9404-B81572B1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C05F6B-7141-9ED9-930F-8F93A67F3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D3ABDF-F3D6-5BE0-E553-FE90FF878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E4D6CE-0B0A-1544-CE32-3A6E6FFF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A24A-FD1A-4667-B671-E258515C83CF}" type="datetime1">
              <a:rPr lang="es-ES" smtClean="0"/>
              <a:t>27/11/2023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ED5D34-47E9-F84E-413C-8DC14A58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7ECDA3-B3F2-04E0-8348-3FB61905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60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A1880-DE36-009F-316B-EA373CD0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010B9A-5D69-7D6A-0F5B-EBE999D3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028B-432D-400D-8786-5A7E6A38B212}" type="datetime1">
              <a:rPr lang="es-ES" smtClean="0"/>
              <a:t>27/11/2023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F26476-9465-5062-554C-061A963D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591DB-59FD-CBC8-A294-A74CEB6E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69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785ED4-9673-8167-869C-D2D57A97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439F-96C7-4D75-B5E8-4997C7F9FC2C}" type="datetime1">
              <a:rPr lang="es-ES" smtClean="0"/>
              <a:t>27/11/2023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D867B3-C123-B77D-5837-1870BEA5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26041B-A42B-9892-E0DB-E22F845A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36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F1392-6BC8-3F51-F235-D3BE1142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0C8ED6-0C49-90A9-989F-52F903A0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3986B2-E89C-E601-7D9E-3C17D5E3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4914F-D2B1-158B-163A-7034F388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6BA9-058E-4C28-9590-A12C550DF588}" type="datetime1">
              <a:rPr lang="es-ES" smtClean="0"/>
              <a:t>27/11/2023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9B2582-2541-A147-F3C8-76AEA22E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F85FF0-FEF6-B488-9583-E352E0E6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80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24C5E-D2BE-17E7-B1DB-C53534F5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7350D8-C6C5-73A2-1DCF-E6E9D297B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B5896F-9690-408F-AB38-1A3A30FA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B3FBD-5EA3-1E6B-CA2E-09D395E0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AB32-EBA6-4136-8A18-E2F9B8E6B9A0}" type="datetime1">
              <a:rPr lang="es-ES" smtClean="0"/>
              <a:t>27/11/2023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90413D-6AC1-F604-A9D6-AFEEA695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3B0DDA-1729-5306-25DC-44478AF9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08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DCCFC7-8B7D-F011-8353-C9201C05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C50001-3BDB-83CB-8727-72564BD4F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D43392-354A-EA5D-4C67-BDD33CD98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8B75B-3F2D-46E3-A22D-A9AE89997F78}" type="datetime1">
              <a:rPr lang="es-ES" smtClean="0"/>
              <a:t>27/11/2023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7A836C-4EBE-4C01-31F8-46A1C76AF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AE8ED7-1495-317A-B5DB-7B117D4C9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64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www.dailymotion.com/video/x7xlx0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22AKWRZIVaU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zXGnUw_4M9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ore.steampowered.com/steamos/buildyourow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xQ-QjtRaA9Y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s/topics/virtualization/what-is-virtualization" TargetMode="External"/><Relationship Id="rId2" Type="http://schemas.openxmlformats.org/officeDocument/2006/relationships/hyperlink" Target="https://aws.amazon.com/es/what-is/virtualiza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pcjs.org/software/pcx86/sys/windows/1.00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in95.ajf.me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lrusso/VirtualXP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virtualdesktop.org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batocera.org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softonic.com/articulos/sistemas-operativos-interfaces-futu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3D14-44BE-9D9F-828E-6F1A73BC2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UD 4 </a:t>
            </a:r>
            <a:br>
              <a:rPr lang="es-ES" dirty="0"/>
            </a:br>
            <a:r>
              <a:rPr lang="es-ES" dirty="0"/>
              <a:t>INTRODUCCIÓN A LOS SISTEMAS OPERATIVOS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3DBE7-F494-C457-BCCB-CE16E7EF2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SISTEMAS INFORMÁTICOS</a:t>
            </a:r>
          </a:p>
          <a:p>
            <a:r>
              <a:rPr lang="es-ES" b="1" dirty="0"/>
              <a:t>Técnico de Grado Superior Desarrollo de Aplicaciones Web</a:t>
            </a:r>
          </a:p>
          <a:p>
            <a:r>
              <a:rPr lang="es-ES" b="1" dirty="0"/>
              <a:t>2023-24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15D1A3-A4AC-8DD2-7634-BFC6D02E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" y="5349875"/>
            <a:ext cx="2047875" cy="628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E51C65-13E5-DDF0-AA50-25E891592F2F}"/>
              </a:ext>
            </a:extLst>
          </p:cNvPr>
          <p:cNvSpPr txBox="1"/>
          <p:nvPr/>
        </p:nvSpPr>
        <p:spPr>
          <a:xfrm>
            <a:off x="5303520" y="5349875"/>
            <a:ext cx="611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J. Mario Rodríguez</a:t>
            </a:r>
          </a:p>
          <a:p>
            <a:pPr algn="r"/>
            <a:r>
              <a:rPr lang="es-ES" dirty="0"/>
              <a:t>jrodper183e@g.educaand.es</a:t>
            </a:r>
          </a:p>
        </p:txBody>
      </p:sp>
    </p:spTree>
    <p:extLst>
      <p:ext uri="{BB962C8B-B14F-4D97-AF65-F5344CB8AC3E}">
        <p14:creationId xmlns:p14="http://schemas.microsoft.com/office/powerpoint/2010/main" val="129876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53755887-074B-A3DC-9879-2460B8A9F9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324688"/>
              </p:ext>
            </p:extLst>
          </p:nvPr>
        </p:nvGraphicFramePr>
        <p:xfrm>
          <a:off x="838200" y="866140"/>
          <a:ext cx="10515600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4836023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662106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41914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44761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Sistemas operativos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Número de usuarios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Número de tareas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Número de procesadores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98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MS-DOS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Mono</a:t>
                      </a:r>
                    </a:p>
                    <a:p>
                      <a:pPr algn="ctr"/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Mono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85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Windows 9x, 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Mono</a:t>
                      </a:r>
                    </a:p>
                    <a:p>
                      <a:pPr algn="ctr"/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Mono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78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Windows XP, Vista</a:t>
                      </a:r>
                      <a:br>
                        <a:rPr lang="es-ES" dirty="0"/>
                      </a:br>
                      <a:r>
                        <a:rPr lang="es-ES" dirty="0"/>
                        <a:t>7, 8, 9, 10, 11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Mono/Multi</a:t>
                      </a:r>
                    </a:p>
                    <a:p>
                      <a:pPr algn="ctr"/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3103"/>
                  </a:ext>
                </a:extLst>
              </a:tr>
              <a:tr h="281559">
                <a:tc>
                  <a:txBody>
                    <a:bodyPr/>
                    <a:lstStyle/>
                    <a:p>
                      <a:r>
                        <a:rPr lang="es-ES" dirty="0"/>
                        <a:t>UNIX, Linux</a:t>
                      </a:r>
                      <a:br>
                        <a:rPr lang="es-ES" dirty="0"/>
                      </a:br>
                      <a:r>
                        <a:rPr lang="es-ES" dirty="0"/>
                        <a:t>Windows Server</a:t>
                      </a:r>
                    </a:p>
                    <a:p>
                      <a:r>
                        <a:rPr lang="es-ES" dirty="0"/>
                        <a:t>MacOS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Multi</a:t>
                      </a:r>
                    </a:p>
                    <a:p>
                      <a:pPr algn="ctr"/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  <a:p>
                      <a:pPr algn="ctr"/>
                      <a:r>
                        <a:rPr lang="es-ES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5651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B66375-5910-A844-1ADE-4D528BF9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001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B4505-A183-8B17-D79F-9577C956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operativos actuales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551457-BB34-CDA5-0814-78853A9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11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AA0CAE-0945-F3E1-9A1C-CB696C51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65" t="6856" r="23058" b="49874"/>
          <a:stretch/>
        </p:blipFill>
        <p:spPr>
          <a:xfrm>
            <a:off x="2464904" y="1604219"/>
            <a:ext cx="2491409" cy="24193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AC54F6-A8BD-2A93-3A8D-57BA75FB2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955" b="53441"/>
          <a:stretch/>
        </p:blipFill>
        <p:spPr>
          <a:xfrm>
            <a:off x="4475805" y="3814580"/>
            <a:ext cx="2107212" cy="26031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4D87F7-EC6C-5865-B847-BDC279814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5" t="49876" r="49429"/>
          <a:stretch/>
        </p:blipFill>
        <p:spPr>
          <a:xfrm>
            <a:off x="8500690" y="3852510"/>
            <a:ext cx="2217122" cy="28025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77D77C-84EA-DDCE-7743-680BC53BC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44" t="49876"/>
          <a:stretch/>
        </p:blipFill>
        <p:spPr>
          <a:xfrm>
            <a:off x="6393478" y="1604219"/>
            <a:ext cx="2217122" cy="28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B4505-A183-8B17-D79F-9577C956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operativos actuales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428A8-D760-67E0-5302-3CDC86EEE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Linux</a:t>
            </a:r>
            <a:r>
              <a:rPr lang="es-ES" dirty="0"/>
              <a:t>: muy popular en servidores y ordenadores de sobremesa. </a:t>
            </a:r>
            <a:br>
              <a:rPr lang="es-ES" dirty="0"/>
            </a:br>
            <a:r>
              <a:rPr lang="es-ES" dirty="0"/>
              <a:t>Es software libre.</a:t>
            </a:r>
          </a:p>
          <a:p>
            <a:r>
              <a:rPr lang="es-ES" dirty="0">
                <a:solidFill>
                  <a:schemeClr val="accent1"/>
                </a:solidFill>
              </a:rPr>
              <a:t>Windows</a:t>
            </a:r>
            <a:r>
              <a:rPr lang="es-ES" dirty="0"/>
              <a:t>: son populares en servidores y ordenadores de escritorio. Es software privativo.</a:t>
            </a:r>
          </a:p>
          <a:p>
            <a:r>
              <a:rPr lang="es-ES" dirty="0">
                <a:solidFill>
                  <a:schemeClr val="accent1"/>
                </a:solidFill>
              </a:rPr>
              <a:t>MacOS: </a:t>
            </a:r>
            <a:r>
              <a:rPr lang="es-ES" dirty="0"/>
              <a:t>para uso en ordenadores Mac, basado en BSD. </a:t>
            </a:r>
            <a:br>
              <a:rPr lang="es-ES" dirty="0"/>
            </a:br>
            <a:r>
              <a:rPr lang="es-ES" dirty="0"/>
              <a:t>Es un software privativo.</a:t>
            </a:r>
          </a:p>
          <a:p>
            <a:r>
              <a:rPr lang="es-ES" dirty="0">
                <a:solidFill>
                  <a:schemeClr val="accent1"/>
                </a:solidFill>
              </a:rPr>
              <a:t>Android</a:t>
            </a:r>
            <a:r>
              <a:rPr lang="es-ES" dirty="0"/>
              <a:t>: para uso en dispositivos móviles y </a:t>
            </a:r>
            <a:r>
              <a:rPr lang="es-ES" dirty="0" err="1"/>
              <a:t>tablets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/>
              <a:t>Es software libre.</a:t>
            </a:r>
          </a:p>
          <a:p>
            <a:r>
              <a:rPr lang="es-ES" dirty="0">
                <a:solidFill>
                  <a:schemeClr val="accent1"/>
                </a:solidFill>
              </a:rPr>
              <a:t>Apple IOS</a:t>
            </a:r>
            <a:r>
              <a:rPr lang="es-ES" dirty="0"/>
              <a:t>: para uso en dispositivos móviles  de Apple, iPhone y iPad. Es software privativo.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551457-BB34-CDA5-0814-78853A9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615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33906-2FA7-AC93-61F4-35535E5C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24EA0A-B09C-F8B5-87B9-74449790F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42ED18-90A3-CB6E-87A7-0E7EE749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CA589C-0042-83E2-33BB-CEEC61ED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89" y="136525"/>
            <a:ext cx="10021759" cy="63968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5CD422-2A3D-14FC-DDFB-5B4ABD60266C}"/>
              </a:ext>
            </a:extLst>
          </p:cNvPr>
          <p:cNvSpPr txBox="1"/>
          <p:nvPr/>
        </p:nvSpPr>
        <p:spPr>
          <a:xfrm>
            <a:off x="0" y="6514441"/>
            <a:ext cx="7602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https://es.statista.com/estadisticas/634540/sistemas-operativos-para-pc-cuota-de-mercado-mundial/</a:t>
            </a:r>
          </a:p>
        </p:txBody>
      </p:sp>
    </p:spTree>
    <p:extLst>
      <p:ext uri="{BB962C8B-B14F-4D97-AF65-F5344CB8AC3E}">
        <p14:creationId xmlns:p14="http://schemas.microsoft.com/office/powerpoint/2010/main" val="288929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C56BDE1-C84D-4417-3EFC-906CDEE2E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43" y="1755013"/>
            <a:ext cx="9522425" cy="260301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44D680-24BF-1A03-ECA9-736C6BE7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70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08FD92-4878-2CE2-8C0B-1F886438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15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0A6B0-C21B-FF54-CE57-8CF5EC9A4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83" y="396316"/>
            <a:ext cx="7776033" cy="63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5F673-BEA1-37F1-80FE-D67CDB63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212960-BE43-97F9-19A5-D8BC4B4C5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079E80-D2FA-4D16-B0B0-1CF3E707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:a16="http://schemas.microsoft.com/office/drawing/2014/main" id="{B9965B81-513C-46B7-B2D3-44DB55C1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0" y="246201"/>
            <a:ext cx="5258510" cy="3107876"/>
          </a:xfrm>
          <a:prstGeom prst="rect">
            <a:avLst/>
          </a:prstGeom>
        </p:spPr>
      </p:pic>
      <p:pic>
        <p:nvPicPr>
          <p:cNvPr id="8" name="Imagen 7">
            <a:hlinkClick r:id="rId4"/>
            <a:extLst>
              <a:ext uri="{FF2B5EF4-FFF2-40B4-BE49-F238E27FC236}">
                <a16:creationId xmlns:a16="http://schemas.microsoft.com/office/drawing/2014/main" id="{54558471-F545-40DD-AD01-241AAD0C5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460" y="1870075"/>
            <a:ext cx="4597861" cy="3133574"/>
          </a:xfrm>
          <a:prstGeom prst="rect">
            <a:avLst/>
          </a:prstGeom>
        </p:spPr>
      </p:pic>
      <p:pic>
        <p:nvPicPr>
          <p:cNvPr id="10" name="Imagen 9">
            <a:hlinkClick r:id="rId6"/>
            <a:extLst>
              <a:ext uri="{FF2B5EF4-FFF2-40B4-BE49-F238E27FC236}">
                <a16:creationId xmlns:a16="http://schemas.microsoft.com/office/drawing/2014/main" id="{8F975C61-D0F9-37FE-89C4-5E27BF3DD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604" y="3489014"/>
            <a:ext cx="4387367" cy="30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2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4C751-E7BF-0591-3ECC-ADEA60E1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2340229"/>
            <a:ext cx="10515600" cy="1325563"/>
          </a:xfrm>
        </p:spPr>
        <p:txBody>
          <a:bodyPr/>
          <a:lstStyle/>
          <a:p>
            <a:r>
              <a:rPr lang="es-ES" dirty="0"/>
              <a:t>Sistemas operativos que…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63B994-7859-76EF-1996-4730E491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70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63B994-7859-76EF-1996-4730E491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B4B33F-CB0C-FCF4-D0BB-A58EF516A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224393"/>
            <a:ext cx="7915046" cy="49469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204006-4E3C-1FFA-3D82-D39344ACDC7F}"/>
              </a:ext>
            </a:extLst>
          </p:cNvPr>
          <p:cNvSpPr txBox="1"/>
          <p:nvPr/>
        </p:nvSpPr>
        <p:spPr>
          <a:xfrm>
            <a:off x="8581644" y="1811191"/>
            <a:ext cx="3465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MS-DOS 1.25 </a:t>
            </a:r>
            <a:r>
              <a:rPr lang="es-ES" dirty="0"/>
              <a:t>solo está formado por 7 ficheros, y todo el sistema operativo ocupa 12 KB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6ED77DC-66B0-208C-4589-9FBDFF88B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21" y="3309616"/>
            <a:ext cx="6858610" cy="34446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F186E3E-3343-F558-3C2B-F6754E615E76}"/>
              </a:ext>
            </a:extLst>
          </p:cNvPr>
          <p:cNvSpPr txBox="1"/>
          <p:nvPr/>
        </p:nvSpPr>
        <p:spPr>
          <a:xfrm>
            <a:off x="7644384" y="6600376"/>
            <a:ext cx="3015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https://github.com/Microsoft/MS-DOS</a:t>
            </a:r>
          </a:p>
        </p:txBody>
      </p:sp>
      <p:pic>
        <p:nvPicPr>
          <p:cNvPr id="3" name="Marcador de contenido 5">
            <a:extLst>
              <a:ext uri="{FF2B5EF4-FFF2-40B4-BE49-F238E27FC236}">
                <a16:creationId xmlns:a16="http://schemas.microsoft.com/office/drawing/2014/main" id="{0435C224-80F6-0FB5-5EF7-36ACC0B46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22141" r="26120" b="18714"/>
          <a:stretch/>
        </p:blipFill>
        <p:spPr>
          <a:xfrm>
            <a:off x="9384030" y="224393"/>
            <a:ext cx="1426464" cy="1560461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1776B13-6CDF-13D5-C692-6E129CEDF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65" y="5625105"/>
            <a:ext cx="1046456" cy="10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54F22-48BB-4D17-80DE-70F145F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20AE24-74F4-910A-A773-698CE1B4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19</a:t>
            </a:fld>
            <a:endParaRPr lang="es-ES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7EE322F3-8C57-FAFE-8451-9209A89A2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28" y="297176"/>
            <a:ext cx="8148707" cy="6263648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0951C47-782C-1837-A958-324C70FBC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200" y="3539871"/>
            <a:ext cx="18383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4075E-F013-08A8-437E-21C2BE34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025C1-D82C-8F51-E055-C5BDEB209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ES" sz="1800" dirty="0">
                <a:solidFill>
                  <a:srgbClr val="000000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Introducción a los Sistemas Operativos</a:t>
            </a:r>
            <a:endParaRPr lang="es-ES" sz="1800" dirty="0">
              <a:effectLst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ES" sz="1800" dirty="0">
                <a:solidFill>
                  <a:srgbClr val="000000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Clasificación de los S</a:t>
            </a:r>
            <a:r>
              <a:rPr lang="es-ES" sz="180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istemas </a:t>
            </a:r>
            <a:r>
              <a:rPr lang="es-ES" sz="1800" dirty="0">
                <a:solidFill>
                  <a:srgbClr val="000000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Operativos</a:t>
            </a:r>
            <a:endParaRPr lang="es-ES" sz="1800" dirty="0">
              <a:effectLst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ES" sz="1800" dirty="0">
                <a:solidFill>
                  <a:srgbClr val="000000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Estructura de un Sistema Operativo</a:t>
            </a:r>
            <a:endParaRPr lang="es-ES" sz="1800" dirty="0">
              <a:effectLst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ES" sz="1800" dirty="0">
                <a:solidFill>
                  <a:srgbClr val="000000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Funciones de un Sistema Operativo</a:t>
            </a:r>
            <a:endParaRPr lang="es-ES" sz="1800" dirty="0">
              <a:effectLst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ES" sz="1800" dirty="0">
                <a:solidFill>
                  <a:srgbClr val="000000"/>
                </a:solidFill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Interfaces de usuario en un Sistema Operativo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ES" sz="180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Intérprete de comandos y GUI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D80BE7-51E6-ADCD-E757-2CFA95F4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22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9F60704-AA5B-F484-23BA-91A57C636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85" y="453078"/>
            <a:ext cx="5291562" cy="29759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2C7A40-007A-016A-BE46-F7E28A75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399" y="3041459"/>
            <a:ext cx="5000572" cy="3609404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3FCE14B-D9F7-B035-5395-BF95E39D9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9" y="207137"/>
            <a:ext cx="5560025" cy="353988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FBF2BD-24DF-9AE3-C236-7B16306A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20</a:t>
            </a:fld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BD50478-A6BE-5467-3C71-63EDC399B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49825"/>
            <a:ext cx="18383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6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EB4572-E8B0-BDA9-54DA-C42E8205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06FB21-E459-D987-FA2F-A8128677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" y="232535"/>
            <a:ext cx="4478655" cy="56512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2F1B3A-0F4C-2658-8ABE-221AA1588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22" y="1985518"/>
            <a:ext cx="5463540" cy="43708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1C641A5-9BB7-ED7F-A27B-9087B595A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1375769"/>
            <a:ext cx="1219498" cy="12194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B6D1B57-D603-4237-D85D-4DD755F51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9461" y="65151"/>
            <a:ext cx="18383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3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4C751-E7BF-0591-3ECC-ADEA60E1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2340229"/>
            <a:ext cx="10515600" cy="1325563"/>
          </a:xfrm>
        </p:spPr>
        <p:txBody>
          <a:bodyPr/>
          <a:lstStyle/>
          <a:p>
            <a:r>
              <a:rPr lang="es-ES" dirty="0"/>
              <a:t>Más sistemas operativos…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63B994-7859-76EF-1996-4730E491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89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860C59-11F1-8DBA-6D54-8F0972BC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D696FA-B1CE-227A-C9F8-1B27C4B6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93" y="136525"/>
            <a:ext cx="7036356" cy="629107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079670-FC26-F6E6-AA07-2C9A4B8C2BCB}"/>
              </a:ext>
            </a:extLst>
          </p:cNvPr>
          <p:cNvSpPr txBox="1"/>
          <p:nvPr/>
        </p:nvSpPr>
        <p:spPr>
          <a:xfrm>
            <a:off x="103808" y="6538912"/>
            <a:ext cx="4903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https://www.xataka.com/basics/freedos-que-donde-viene-que-se-sigue-utilizando</a:t>
            </a:r>
          </a:p>
        </p:txBody>
      </p:sp>
    </p:spTree>
    <p:extLst>
      <p:ext uri="{BB962C8B-B14F-4D97-AF65-F5344CB8AC3E}">
        <p14:creationId xmlns:p14="http://schemas.microsoft.com/office/powerpoint/2010/main" val="3834966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51E4D4-F772-BD2C-6BF4-C710DD08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13C32C4-C685-A49B-8151-F0CC23E6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9" y="786385"/>
            <a:ext cx="11017462" cy="4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93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645DE5-EFA0-D9D1-5D13-615B5CBD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40ED90-4A77-7BA0-F5C0-CC718826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B3CA1C-1AEF-ECAA-8EC0-AA007E75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8" y="761478"/>
            <a:ext cx="10829544" cy="33832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540816-48F3-34D4-A8CC-D29F7C1D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29" y="5680519"/>
            <a:ext cx="2381250" cy="7048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4CC02F-F48D-877B-2D4C-925F5875D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1" y="5365002"/>
            <a:ext cx="6493764" cy="14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79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F7952D-0907-1B89-3DAB-8375AA67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2357E6-8A65-D378-6E78-1AE786AF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38100"/>
            <a:ext cx="814387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14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A3E1EB-4C81-7749-0DDF-D44D1E88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27</a:t>
            </a:fld>
            <a:endParaRPr lang="es-ES"/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:a16="http://schemas.microsoft.com/office/drawing/2014/main" id="{0DC40148-DABC-5403-5E35-0DAC8CF3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319212"/>
            <a:ext cx="57531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8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B5A56D-11C5-5BBD-6CB0-55E1DF7D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7BF37A-A040-3083-0AAE-A722297C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55" y="0"/>
            <a:ext cx="9509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6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4C751-E7BF-0591-3ECC-ADEA60E1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2340229"/>
            <a:ext cx="10515600" cy="1325563"/>
          </a:xfrm>
        </p:spPr>
        <p:txBody>
          <a:bodyPr/>
          <a:lstStyle/>
          <a:p>
            <a:r>
              <a:rPr lang="es-ES" dirty="0"/>
              <a:t>Aún más sistemas operativos…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63B994-7859-76EF-1996-4730E491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98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29341-F815-A163-F885-8DF6E8E9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un </a:t>
            </a:r>
            <a:r>
              <a:rPr lang="es-ES" i="1" dirty="0"/>
              <a:t>sistema operativo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180CE5-F074-9BC5-BC6B-54294027F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Conjunto de programas que actúa como intermediario entre el usuario y el hardware.</a:t>
            </a:r>
          </a:p>
          <a:p>
            <a:pPr marL="0" indent="0">
              <a:buNone/>
            </a:pPr>
            <a:r>
              <a:rPr lang="es-ES" dirty="0"/>
              <a:t>Se encarga de gestionar y optimizar los recursos del sistema.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Es un software clave en un sistema informático: constituye la frontera entre el hardware y las aplicaciones del usuario.</a:t>
            </a:r>
          </a:p>
          <a:p>
            <a:r>
              <a:rPr lang="es-ES" dirty="0"/>
              <a:t>Supone una abstracción: permite gestionar el equipo sin necesidad de manipular en detalle todo el hardware que lo forma.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B69DDF-F625-014B-F9BD-604D8E1A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85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1B7CD6-2931-5F16-7524-9A8C29E5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B0211F-3462-7664-656D-4594A946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37" y="386246"/>
            <a:ext cx="4126858" cy="59701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AF07B9-DBE8-B5F3-CBAF-88F3D50D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664"/>
            <a:ext cx="43719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3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E0AB1B-F03C-F848-83CE-0C97AB9C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2239B1-BC6B-749C-70AD-E792DD20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49" y="706755"/>
            <a:ext cx="4342559" cy="33166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8E7F52-2DF3-5B22-C4B4-75FD89762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9" y="1997964"/>
            <a:ext cx="5081071" cy="28620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77B38D-99FB-C125-325B-BA437EDF6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3" y="5736907"/>
            <a:ext cx="1590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75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8395D-9749-FBDB-EC8E-3BC3F000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del sistema operativo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0F1ACF-0DC3-5C54-2697-99024B11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C237EA-FBC2-F375-5D7A-F90D59DDE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11" y="1425195"/>
            <a:ext cx="10783253" cy="47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53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8395D-9749-FBDB-EC8E-3BC3F000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del sistema operativo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373C31-C3EA-7860-720F-FA93C577C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736" y="1825625"/>
            <a:ext cx="7751064" cy="4351338"/>
          </a:xfrm>
        </p:spPr>
        <p:txBody>
          <a:bodyPr/>
          <a:lstStyle/>
          <a:p>
            <a:r>
              <a:rPr lang="es-ES" dirty="0"/>
              <a:t>El núcleo</a:t>
            </a:r>
          </a:p>
          <a:p>
            <a:r>
              <a:rPr lang="es-ES" dirty="0"/>
              <a:t>Los servicios</a:t>
            </a:r>
          </a:p>
          <a:p>
            <a:r>
              <a:rPr lang="es-ES" dirty="0"/>
              <a:t>El intérprete de comandos o Shell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0F1ACF-0DC3-5C54-2697-99024B11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891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DC97-CE02-A19F-A286-F3868C7F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del S.O. -&gt; El núcleo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3147F0-F20B-BCCA-0450-4E844DD0B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Interacciona directamente con el hardware del equipo</a:t>
            </a:r>
          </a:p>
          <a:p>
            <a:r>
              <a:rPr lang="es-ES" dirty="0"/>
              <a:t>Se encarga de gestionar los recursos del equipo</a:t>
            </a:r>
          </a:p>
          <a:p>
            <a:r>
              <a:rPr lang="es-ES" dirty="0"/>
              <a:t>El uso y la gestión de recursos se realiza mediante llamadas al sistema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991208-B5E0-5F02-0240-30EBCE49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9582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DC97-CE02-A19F-A286-F3868C7F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del S.O. -&gt; El intérprete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3147F0-F20B-BCCA-0450-4E844DD0B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Interfaz con la que comunicarse con el ordenador.</a:t>
            </a:r>
          </a:p>
          <a:p>
            <a:pPr lvl="1"/>
            <a:r>
              <a:rPr lang="es-ES" dirty="0"/>
              <a:t>El usuario puede usar una serie de comandos para enviar órdenes al sistema operativo.</a:t>
            </a:r>
          </a:p>
          <a:p>
            <a:r>
              <a:rPr lang="es-ES" dirty="0"/>
              <a:t>Los comandos varían con cada sistema operativo (y versión).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991208-B5E0-5F02-0240-30EBCE49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F70DD8-811E-C4CF-2DB6-6E8E5EE1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0"/>
          <a:stretch/>
        </p:blipFill>
        <p:spPr>
          <a:xfrm>
            <a:off x="436816" y="4588447"/>
            <a:ext cx="9324975" cy="19044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D8AC96-F4A4-2D80-B816-C9B49B8F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13" y="3786187"/>
            <a:ext cx="81819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5DC97-CE02-A19F-A286-F3868C7F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del S.O. -&gt; Los servicios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3147F0-F20B-BCCA-0450-4E844DD0B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Proporcionan el uso de los recursos hardware a las aplicaciones que ejecutan los usuarios.</a:t>
            </a:r>
          </a:p>
          <a:p>
            <a:r>
              <a:rPr lang="es-ES" dirty="0"/>
              <a:t>Se comunican con los procesos de los usuarios mediante la </a:t>
            </a:r>
            <a:r>
              <a:rPr lang="es-ES" i="1" dirty="0"/>
              <a:t>Interfaz de llamadas al sistema</a:t>
            </a:r>
            <a:r>
              <a:rPr lang="es-ES" dirty="0"/>
              <a:t>.</a:t>
            </a:r>
          </a:p>
          <a:p>
            <a:r>
              <a:rPr lang="es-ES" dirty="0"/>
              <a:t>Determinan las </a:t>
            </a:r>
            <a:r>
              <a:rPr lang="es-ES" dirty="0">
                <a:solidFill>
                  <a:schemeClr val="accent1"/>
                </a:solidFill>
              </a:rPr>
              <a:t>Funciones del sistema operativo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991208-B5E0-5F02-0240-30EBCE49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36</a:t>
            </a:fld>
            <a:endParaRPr lang="es-ES"/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984F2F44-D3DF-5478-0CF8-EE7648DE29A5}"/>
              </a:ext>
            </a:extLst>
          </p:cNvPr>
          <p:cNvSpPr/>
          <p:nvPr/>
        </p:nvSpPr>
        <p:spPr>
          <a:xfrm rot="5400000">
            <a:off x="8074152" y="3985039"/>
            <a:ext cx="1828800" cy="132556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30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4FDD4-52BF-56BA-1665-1085770D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 del </a:t>
            </a:r>
            <a:r>
              <a:rPr lang="es-ES" i="1" dirty="0"/>
              <a:t>sistema operativo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E29744-ED0D-267C-A035-31E18653B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Gestión de procesos: </a:t>
            </a:r>
            <a:r>
              <a:rPr lang="es-ES" dirty="0"/>
              <a:t>el sistema operativo gestiona los procesos para decidir cuál de ellos utiliza la CPU.</a:t>
            </a:r>
          </a:p>
          <a:p>
            <a:r>
              <a:rPr lang="es-ES" dirty="0">
                <a:solidFill>
                  <a:schemeClr val="accent1"/>
                </a:solidFill>
              </a:rPr>
              <a:t>Gestión de la memoria: </a:t>
            </a:r>
            <a:r>
              <a:rPr lang="es-ES" dirty="0"/>
              <a:t>el sistema operativo gestiona la memoria para decidir la organización y los límites de cada proceso.</a:t>
            </a:r>
          </a:p>
          <a:p>
            <a:r>
              <a:rPr lang="es-ES" dirty="0">
                <a:solidFill>
                  <a:schemeClr val="accent1"/>
                </a:solidFill>
              </a:rPr>
              <a:t>Gestión de dispositivos de entrada/salida: </a:t>
            </a:r>
            <a:r>
              <a:rPr lang="es-ES" dirty="0"/>
              <a:t>el sistema operativo gestiona las operaciones de E/S.</a:t>
            </a:r>
          </a:p>
          <a:p>
            <a:r>
              <a:rPr lang="es-ES" dirty="0">
                <a:solidFill>
                  <a:schemeClr val="accent1"/>
                </a:solidFill>
              </a:rPr>
              <a:t>Gestión del sistema de archivos: </a:t>
            </a:r>
            <a:r>
              <a:rPr lang="es-ES" dirty="0"/>
              <a:t>el sistema operativo gestiona cómo un sistema de archivos organiza los datos.</a:t>
            </a:r>
          </a:p>
          <a:p>
            <a:r>
              <a:rPr lang="es-ES" dirty="0">
                <a:solidFill>
                  <a:schemeClr val="accent1"/>
                </a:solidFill>
              </a:rPr>
              <a:t>Seguridad: </a:t>
            </a:r>
            <a:r>
              <a:rPr lang="es-ES" dirty="0"/>
              <a:t>protege al sistema y las operaciones que los usuarios realizan al núcleo del sistema.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EF8B52-ED06-A3D7-C9BB-B952C3A4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90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D3BFC-957B-730F-8A6D-6E34F48A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7A0277-D4F2-ABAB-69A7-AEF84DA1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Administración del procesador</a:t>
            </a:r>
          </a:p>
          <a:p>
            <a:r>
              <a:rPr lang="es-ES" dirty="0"/>
              <a:t>Asignar los recursos de CPU a los diferentes procesos</a:t>
            </a:r>
          </a:p>
          <a:p>
            <a:r>
              <a:rPr lang="es-ES" dirty="0"/>
              <a:t>Destruye los procesos que ya han sido ejecutados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9D91C9-5618-4F45-EA90-C9B80878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38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D64BBA-3AF1-C5BF-B547-FA9BDF6A4137}"/>
              </a:ext>
            </a:extLst>
          </p:cNvPr>
          <p:cNvSpPr txBox="1"/>
          <p:nvPr/>
        </p:nvSpPr>
        <p:spPr>
          <a:xfrm>
            <a:off x="162340" y="6480099"/>
            <a:ext cx="11300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https://www.profesionalreview.com/2020/06/25/cuales-son-los-estados-de-los-procesos-de-nuestros-equipos/</a:t>
            </a:r>
          </a:p>
        </p:txBody>
      </p:sp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C771FA7F-AB8F-3B78-CD68-742351B442EA}"/>
              </a:ext>
            </a:extLst>
          </p:cNvPr>
          <p:cNvSpPr/>
          <p:nvPr/>
        </p:nvSpPr>
        <p:spPr>
          <a:xfrm>
            <a:off x="1616766" y="4134679"/>
            <a:ext cx="5645426" cy="1683026"/>
          </a:xfrm>
          <a:prstGeom prst="wedgeRoundRectCallout">
            <a:avLst>
              <a:gd name="adj1" fmla="val -21537"/>
              <a:gd name="adj2" fmla="val -8037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¿Cuáles son los estados básicos de un proceso?</a:t>
            </a:r>
          </a:p>
        </p:txBody>
      </p:sp>
      <p:sp>
        <p:nvSpPr>
          <p:cNvPr id="8" name="Bocadillo: rectángulo con esquinas redondeadas 7">
            <a:extLst>
              <a:ext uri="{FF2B5EF4-FFF2-40B4-BE49-F238E27FC236}">
                <a16:creationId xmlns:a16="http://schemas.microsoft.com/office/drawing/2014/main" id="{9F8C6C6C-D068-10BF-47BB-2FD5C419D232}"/>
              </a:ext>
            </a:extLst>
          </p:cNvPr>
          <p:cNvSpPr/>
          <p:nvPr/>
        </p:nvSpPr>
        <p:spPr>
          <a:xfrm>
            <a:off x="6364357" y="748205"/>
            <a:ext cx="4678017" cy="713057"/>
          </a:xfrm>
          <a:prstGeom prst="wedgeRoundRectCallout">
            <a:avLst>
              <a:gd name="adj1" fmla="val -65434"/>
              <a:gd name="adj2" fmla="val 387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¿Qué es un proceso?</a:t>
            </a:r>
          </a:p>
        </p:txBody>
      </p:sp>
    </p:spTree>
    <p:extLst>
      <p:ext uri="{BB962C8B-B14F-4D97-AF65-F5344CB8AC3E}">
        <p14:creationId xmlns:p14="http://schemas.microsoft.com/office/powerpoint/2010/main" val="18740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93BB7-3199-7F6A-C136-8522C33D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Gestión de memoria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E3C3C-CF3C-7545-B2DE-E78E188D1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Administración de la memoria principal (RAM)</a:t>
            </a:r>
          </a:p>
          <a:p>
            <a:r>
              <a:rPr lang="es-ES" dirty="0"/>
              <a:t>Conoce las partes que están libres y las que están ocupadas</a:t>
            </a:r>
          </a:p>
          <a:p>
            <a:r>
              <a:rPr lang="es-ES" dirty="0"/>
              <a:t>Asigna y libera la memoria de los procesos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4F6112-5EC9-BC09-0707-ADB0580D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2E51D0-D1F7-16E2-5581-C54126FF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527" y="3655219"/>
            <a:ext cx="4944945" cy="28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5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3F584-CC41-90BF-3E30-290B8956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de los sistemas operativos</a:t>
            </a:r>
          </a:p>
        </p:txBody>
      </p:sp>
      <p:pic>
        <p:nvPicPr>
          <p:cNvPr id="6" name="Marcador de contenido 5">
            <a:hlinkClick r:id="rId2"/>
            <a:extLst>
              <a:ext uri="{FF2B5EF4-FFF2-40B4-BE49-F238E27FC236}">
                <a16:creationId xmlns:a16="http://schemas.microsoft.com/office/drawing/2014/main" id="{5EA65327-37F7-5EAD-B843-1D00E53D6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8"/>
          <a:stretch/>
        </p:blipFill>
        <p:spPr>
          <a:xfrm>
            <a:off x="2570921" y="1391592"/>
            <a:ext cx="7320113" cy="510128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48D9E0-2188-6667-4DAC-AB885E16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075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1B829-CF8E-CC94-981C-31F94343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Gestión de entrada/salida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BE3527-E761-3690-BDAA-743BCC42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Administra </a:t>
            </a:r>
            <a:r>
              <a:rPr lang="pt-BR" dirty="0" err="1"/>
              <a:t>los</a:t>
            </a:r>
            <a:r>
              <a:rPr lang="pt-BR" dirty="0"/>
              <a:t> periféricos de E/S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D3060A-9067-696E-DC22-45482492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B6E8F-94B5-30D1-2134-138C82D8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2" y="2298726"/>
            <a:ext cx="6679096" cy="44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6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A1381-BDE5-E8BF-57AE-8D1D48A7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Gestión del sistema de archivos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36CFEC-17E0-B8EB-B12E-C9E29F3EF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Gestiona el almacenamiento secundario, los ficheros y los directorios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38FEDC-0ED0-7BEF-CB49-C6A4EE7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9EC2D3-E377-CEC8-E280-44D818F7C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654300"/>
            <a:ext cx="66484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E98C3-3CFC-8508-15E5-2BB10BEF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VIRTUALIZACIÓN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87CE2B-DD2F-C214-8C97-09213C2A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42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F55E50-9897-9623-F2A5-5B9475C7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93" y="1910607"/>
            <a:ext cx="3693213" cy="39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84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1579B-B06E-8DC9-625C-D9263CD8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Máquinas virtuales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D65DF4-A9DE-5DAC-CBCB-8A383807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Las máquinas virtuales son ordenadores de software que proporcionan “la misma funcionalidad” que los ordenadores físicos. </a:t>
            </a:r>
          </a:p>
          <a:p>
            <a:pPr marL="0" indent="0">
              <a:buNone/>
            </a:pPr>
            <a:r>
              <a:rPr lang="es-ES" dirty="0"/>
              <a:t>Como ocurre con los ordenadores físicos, ejecutan aplicaciones y un sistema operativo. Sin embargo, las máquinas virtuales son archivos informáticos que se ejecutan en un ordenador físico y se comportan como un ordenador físico. </a:t>
            </a:r>
          </a:p>
          <a:p>
            <a:pPr marL="0" indent="0">
              <a:buNone/>
            </a:pPr>
            <a:r>
              <a:rPr lang="es-ES" dirty="0"/>
              <a:t>En otras palabras, las máquinas virtuales se comportan como sistemas informáticos independientes.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60B640-9255-6745-8794-7E7123F3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2783F3-47C0-C0AB-F987-DD6465149A36}"/>
              </a:ext>
            </a:extLst>
          </p:cNvPr>
          <p:cNvSpPr txBox="1"/>
          <p:nvPr/>
        </p:nvSpPr>
        <p:spPr>
          <a:xfrm>
            <a:off x="2383277" y="6492875"/>
            <a:ext cx="730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https://www.vmware.com/es/topics/glossary/content/virtual-machine.html</a:t>
            </a:r>
          </a:p>
        </p:txBody>
      </p:sp>
    </p:spTree>
    <p:extLst>
      <p:ext uri="{BB962C8B-B14F-4D97-AF65-F5344CB8AC3E}">
        <p14:creationId xmlns:p14="http://schemas.microsoft.com/office/powerpoint/2010/main" val="3599901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1579B-B06E-8DC9-625C-D9263CD8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Máquinas virtuales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D65DF4-A9DE-5DAC-CBCB-8A383807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Una máquina virtual, conocida como «invitada», es lo que se crea en un entorno informático, denominado «host». </a:t>
            </a:r>
          </a:p>
          <a:p>
            <a:pPr marL="0" indent="0">
              <a:buNone/>
            </a:pPr>
            <a:r>
              <a:rPr lang="es-ES" dirty="0"/>
              <a:t>En un host pueden existir varias máquinas virtuales a la vez. </a:t>
            </a:r>
          </a:p>
          <a:p>
            <a:pPr marL="0" indent="0">
              <a:buNone/>
            </a:pPr>
            <a:r>
              <a:rPr lang="es-ES" dirty="0"/>
              <a:t>Los archivos más importantes que componen una máquina virtual son un archivo de registro, un archivo de configuración de NVRAM, un archivo de disco virtual y un archivo de configuración.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60B640-9255-6745-8794-7E7123F3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2783F3-47C0-C0AB-F987-DD6465149A36}"/>
              </a:ext>
            </a:extLst>
          </p:cNvPr>
          <p:cNvSpPr txBox="1"/>
          <p:nvPr/>
        </p:nvSpPr>
        <p:spPr>
          <a:xfrm>
            <a:off x="2383277" y="6492875"/>
            <a:ext cx="730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https://www.vmware.com/es/topics/glossary/content/virtual-machine.html</a:t>
            </a:r>
          </a:p>
        </p:txBody>
      </p:sp>
    </p:spTree>
    <p:extLst>
      <p:ext uri="{BB962C8B-B14F-4D97-AF65-F5344CB8AC3E}">
        <p14:creationId xmlns:p14="http://schemas.microsoft.com/office/powerpoint/2010/main" val="3713049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96849-40F5-23D1-D25A-C3CDC3F0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Sobre virtualización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B5B102-C882-1741-42FE-F2A4F1B5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Dos lecturas muy recomendables: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/>
              <a:t>Virtualización en AWS</a:t>
            </a:r>
          </a:p>
          <a:p>
            <a:pPr lvl="2"/>
            <a:r>
              <a:rPr lang="es-ES" dirty="0">
                <a:hlinkClick r:id="rId2"/>
              </a:rPr>
              <a:t>https://aws.amazon.com/es/what-is/virtualization/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Virtualización en Red </a:t>
            </a:r>
            <a:r>
              <a:rPr lang="es-ES" dirty="0" err="1"/>
              <a:t>Hat</a:t>
            </a:r>
            <a:endParaRPr lang="es-ES" dirty="0"/>
          </a:p>
          <a:p>
            <a:pPr lvl="2"/>
            <a:r>
              <a:rPr lang="es-ES" dirty="0">
                <a:hlinkClick r:id="rId3"/>
              </a:rPr>
              <a:t>https://www.redhat.com/es/topics/virtualization/what-is-virtualization</a:t>
            </a:r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AE5AA0-0647-8041-DCB0-7D0C3586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3333CA-9C3E-D907-DB85-04F0C3B12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193" y="3002666"/>
            <a:ext cx="834267" cy="4949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AC0A89-F991-170B-3B4A-6933FCD80D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508" b="-9101"/>
          <a:stretch/>
        </p:blipFill>
        <p:spPr>
          <a:xfrm>
            <a:off x="9595194" y="3635791"/>
            <a:ext cx="834267" cy="6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6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1579B-B06E-8DC9-625C-D9263CD8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máquinas virtuales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D65DF4-A9DE-5DAC-CBCB-8A383807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máquinas virtuales </a:t>
            </a:r>
            <a:r>
              <a:rPr lang="es-ES" dirty="0">
                <a:solidFill>
                  <a:srgbClr val="FF0000"/>
                </a:solidFill>
              </a:rPr>
              <a:t>de procesos </a:t>
            </a:r>
            <a:r>
              <a:rPr lang="es-ES" dirty="0"/>
              <a:t>ejecutan programas informáticos en un entorno independiente de la plataforma. Enmascaran la información del hardware o el sistema operativo subyacentes. Esto permite que el programa se ejecute de la misma manera en cualquier plataforma.</a:t>
            </a:r>
          </a:p>
          <a:p>
            <a:r>
              <a:rPr lang="es-ES" dirty="0"/>
              <a:t>Las máquinas virtuales </a:t>
            </a:r>
            <a:r>
              <a:rPr lang="es-ES" dirty="0">
                <a:solidFill>
                  <a:srgbClr val="FF0000"/>
                </a:solidFill>
              </a:rPr>
              <a:t>de sistema </a:t>
            </a:r>
            <a:r>
              <a:rPr lang="es-ES" dirty="0"/>
              <a:t>permiten compartir los recursos físicos de un ordenador host entre varias máquinas virtuales.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60B640-9255-6745-8794-7E7123F3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2783F3-47C0-C0AB-F987-DD6465149A36}"/>
              </a:ext>
            </a:extLst>
          </p:cNvPr>
          <p:cNvSpPr txBox="1"/>
          <p:nvPr/>
        </p:nvSpPr>
        <p:spPr>
          <a:xfrm>
            <a:off x="2383277" y="6492875"/>
            <a:ext cx="730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https://www.vmware.com/es/topics/glossary/content/virtual-machine.html</a:t>
            </a:r>
          </a:p>
        </p:txBody>
      </p:sp>
    </p:spTree>
    <p:extLst>
      <p:ext uri="{BB962C8B-B14F-4D97-AF65-F5344CB8AC3E}">
        <p14:creationId xmlns:p14="http://schemas.microsoft.com/office/powerpoint/2010/main" val="2952321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4A3C-2480-61FB-77EB-9D5425F4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Motivos para usar máquinas virtuales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5F664-A84E-0684-6C5A-2844B755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74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Las máquinas virtuales se crean para realizar tareas específicas cuya ejecución en un entorno host presentaría ciertos riesgos, tales como el acceso a datos infectados por virus y la prueba de sistemas operativos. Dado que la máquina virtual está aislada del resto del sistema, el software que hay en su interior no puede modificar el ordenador host.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Las máquinas virtuales también pueden usarse para otros propósitos, como la virtualización de servidores.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3D457F-A617-A5F1-6CCE-8F549FB0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721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4A3C-2480-61FB-77EB-9D5425F49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7442" cy="1325563"/>
          </a:xfrm>
        </p:spPr>
        <p:txBody>
          <a:bodyPr/>
          <a:lstStyle/>
          <a:p>
            <a:r>
              <a:rPr lang="es-ES" dirty="0"/>
              <a:t>Ventajas, desventajas de las máquinas virtuales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5F664-A84E-0684-6C5A-2844B755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744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b="1" dirty="0"/>
              <a:t>Ventajas</a:t>
            </a:r>
            <a:r>
              <a:rPr lang="es-ES" dirty="0"/>
              <a:t> de las máquinas virtuales:</a:t>
            </a:r>
          </a:p>
          <a:p>
            <a:r>
              <a:rPr lang="es-ES" dirty="0"/>
              <a:t> Proporcionan opciones de recuperación ante desastres y distribución de aplicaciones.</a:t>
            </a:r>
          </a:p>
          <a:p>
            <a:r>
              <a:rPr lang="es-ES" dirty="0"/>
              <a:t> Las máquinas virtuales se gestionan y mantienen fácilmente, y ofrecen una amplia disponibilidad.</a:t>
            </a:r>
          </a:p>
          <a:p>
            <a:r>
              <a:rPr lang="es-ES" dirty="0"/>
              <a:t> Es posible ejecutar varios entornos de sistemas operativos en un solo ordenador físico.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Desventajas</a:t>
            </a:r>
            <a:r>
              <a:rPr lang="es-ES" dirty="0"/>
              <a:t> de las máquinas virtuales:</a:t>
            </a:r>
          </a:p>
          <a:p>
            <a:r>
              <a:rPr lang="es-ES" dirty="0"/>
              <a:t> La ejecución de varias máquinas virtuales en una máquina física puede provocar que rendimiento inestable.</a:t>
            </a:r>
          </a:p>
          <a:p>
            <a:r>
              <a:rPr lang="es-ES" dirty="0"/>
              <a:t> Las máquinas virtuales son menos eficientes y más lentas que un ordenador físico.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3D457F-A617-A5F1-6CCE-8F549FB0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42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A089C-1C0A-67BC-7B57-4616E4EB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¿Y los contenedores?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548EEC-0C7D-A96E-142F-E24E05AA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298CFE-2E2B-4D63-BA3E-CB6B36A24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5165"/>
            <a:ext cx="6942963" cy="46311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6736BC-553A-21A5-F380-6B38DA544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264" y="3429000"/>
            <a:ext cx="2564511" cy="13699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D4BD99-436D-26EC-472E-6E1CAE849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63750"/>
            <a:ext cx="2657475" cy="12477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FBF285-D9C6-0BB4-66C5-10DB6096B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166" y="5234432"/>
            <a:ext cx="1590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826F8-8F9D-4769-8D9F-0825D0B1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9FEDD-4FCD-109B-B27E-0F8AC6871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Los primeros ordenadores no tenían sistema operativo y los programadores interactuaban con ellos modificando el hardware.</a:t>
            </a:r>
          </a:p>
          <a:p>
            <a:r>
              <a:rPr lang="es-ES" dirty="0"/>
              <a:t>El concepto de sistema operativo aparece en los años 50, realizando tareas básicas como ejecutar un programa y cuando finaliza, ejecutar otro programa.</a:t>
            </a:r>
          </a:p>
          <a:p>
            <a:r>
              <a:rPr lang="es-ES" dirty="0"/>
              <a:t>En los años 60 se desarrollan los principales conceptos de los sistemas operativos, como los sistemas operativos multiusuario, multitarea, multiprocesador y en tiempo real. </a:t>
            </a:r>
          </a:p>
          <a:p>
            <a:pPr lvl="1"/>
            <a:r>
              <a:rPr lang="es-ES" dirty="0"/>
              <a:t>A finales de los 60 aparece Unix.</a:t>
            </a:r>
          </a:p>
          <a:p>
            <a:r>
              <a:rPr lang="es-ES" dirty="0"/>
              <a:t>En los años 70, las computadoras llegaron a muchos usuarios nuevos (en lugar de solo agencias gubernamentales y grandes corporaciones). </a:t>
            </a:r>
          </a:p>
          <a:p>
            <a:pPr lvl="1"/>
            <a:r>
              <a:rPr lang="es-ES" dirty="0"/>
              <a:t>Nació el lenguaje de programación C.</a:t>
            </a:r>
          </a:p>
          <a:p>
            <a:pPr lvl="2"/>
            <a:r>
              <a:rPr lang="es-ES" dirty="0"/>
              <a:t>Unix fue reescrito en lenguaje C.</a:t>
            </a:r>
          </a:p>
          <a:p>
            <a:r>
              <a:rPr lang="es-ES" dirty="0"/>
              <a:t>En los años 80, las computadoras intentan ser más amigables con los humanos y comienza el desarrollo de la interfaz gráfica.</a:t>
            </a:r>
          </a:p>
          <a:p>
            <a:r>
              <a:rPr lang="es-ES" dirty="0"/>
              <a:t>En los años 90 aparecieron sistemas operativos como Linux o Windows. Son los más utilizados hoy en día.</a:t>
            </a:r>
          </a:p>
          <a:p>
            <a:r>
              <a:rPr lang="es-ES" dirty="0"/>
              <a:t>En la década de 2000 aparecieron otros sistemas operativos populares como Android o iOS.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9A8440-994A-8F4F-010E-9417C2D6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32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DC2ED-BBE7-58C1-7D04-D0C1A13E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Contenedores Vs. Máquinas virtuales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90136-153A-BD51-C8B3-A0BC2238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EB330A-551C-CBE2-A270-092907ED8012}"/>
              </a:ext>
            </a:extLst>
          </p:cNvPr>
          <p:cNvSpPr txBox="1"/>
          <p:nvPr/>
        </p:nvSpPr>
        <p:spPr>
          <a:xfrm>
            <a:off x="0" y="6169580"/>
            <a:ext cx="9171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https://www.atlassian.com/es/microservices/cloud-computing/containers-vs-vms</a:t>
            </a:r>
          </a:p>
          <a:p>
            <a:r>
              <a:rPr lang="es-ES" sz="1400" dirty="0"/>
              <a:t>https://aws.amazon.com/es/compare/the-difference-between-containers-and-virtual-machines/</a:t>
            </a:r>
          </a:p>
          <a:p>
            <a:r>
              <a:rPr lang="es-ES" sz="1400" dirty="0"/>
              <a:t>https://www.redhat.com/es/topics/containers/containers-vs-vms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3E68DDE-E149-487F-3248-114CB4447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6434"/>
            <a:ext cx="10277856" cy="35651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5B66697-E587-F843-FF55-AA1BC1F9106E}"/>
              </a:ext>
            </a:extLst>
          </p:cNvPr>
          <p:cNvSpPr txBox="1"/>
          <p:nvPr/>
        </p:nvSpPr>
        <p:spPr>
          <a:xfrm>
            <a:off x="1280160" y="5338584"/>
            <a:ext cx="9765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máquinas virtuales </a:t>
            </a:r>
            <a:r>
              <a:rPr lang="es-ES" i="1" dirty="0"/>
              <a:t>virtualizan</a:t>
            </a:r>
            <a:r>
              <a:rPr lang="es-ES" dirty="0"/>
              <a:t> toda una máquina hasta las capas de hardware, y los contenedores </a:t>
            </a:r>
            <a:r>
              <a:rPr lang="es-ES" i="1" dirty="0"/>
              <a:t>solo virtualizan </a:t>
            </a:r>
            <a:r>
              <a:rPr lang="es-ES" dirty="0"/>
              <a:t>las capas de software por encima del nivel del sistema operativo.</a:t>
            </a:r>
          </a:p>
        </p:txBody>
      </p:sp>
    </p:spTree>
    <p:extLst>
      <p:ext uri="{BB962C8B-B14F-4D97-AF65-F5344CB8AC3E}">
        <p14:creationId xmlns:p14="http://schemas.microsoft.com/office/powerpoint/2010/main" val="38173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96064900-5355-8748-FACA-A5370A6A3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392037"/>
              </p:ext>
            </p:extLst>
          </p:nvPr>
        </p:nvGraphicFramePr>
        <p:xfrm>
          <a:off x="310896" y="704089"/>
          <a:ext cx="11457432" cy="5550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136">
                  <a:extLst>
                    <a:ext uri="{9D8B030D-6E8A-4147-A177-3AD203B41FA5}">
                      <a16:colId xmlns:a16="http://schemas.microsoft.com/office/drawing/2014/main" val="2977192035"/>
                    </a:ext>
                  </a:extLst>
                </a:gridCol>
                <a:gridCol w="4251960">
                  <a:extLst>
                    <a:ext uri="{9D8B030D-6E8A-4147-A177-3AD203B41FA5}">
                      <a16:colId xmlns:a16="http://schemas.microsoft.com/office/drawing/2014/main" val="4050427972"/>
                    </a:ext>
                  </a:extLst>
                </a:gridCol>
                <a:gridCol w="4974336">
                  <a:extLst>
                    <a:ext uri="{9D8B030D-6E8A-4147-A177-3AD203B41FA5}">
                      <a16:colId xmlns:a16="http://schemas.microsoft.com/office/drawing/2014/main" val="2601808517"/>
                    </a:ext>
                  </a:extLst>
                </a:gridCol>
              </a:tblGrid>
              <a:tr h="54707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Características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Contenedor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Máquina virtual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0303512"/>
                  </a:ext>
                </a:extLst>
              </a:tr>
              <a:tr h="75597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Definición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 paquete de código de software que contiene el código de una aplicación, sus bibliotecas y otras dependencias que conforman el entorno de ejecución de la aplicación.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Réplica digital de una máquina física. Divide el hardware físico en varios entornos.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3834567"/>
                  </a:ext>
                </a:extLst>
              </a:tr>
              <a:tr h="54707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Virtualización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Virtualiza el sistema operativo.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Virtualiza la infraestructura física subyacente.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2432154"/>
                  </a:ext>
                </a:extLst>
              </a:tr>
              <a:tr h="75597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Encapsulación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capa de software por encima del sistema operativo necesaria para ejecutar la aplicación o un componente de la aplicación.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operativo, todas sus capas de software por encima, varias aplicaciones.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303781"/>
                  </a:ext>
                </a:extLst>
              </a:tr>
              <a:tr h="54707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Tecnología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motor de contenedores coordina los recursos con el sistema operativo subyacente.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hipervisor se coordina con el sistema operativo subyacente o el hardware.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3020022"/>
                  </a:ext>
                </a:extLst>
              </a:tr>
              <a:tr h="54707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Tamaño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ligero (en términos de MB).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grande (en términos de GB).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7875790"/>
                  </a:ext>
                </a:extLst>
              </a:tr>
              <a:tr h="54707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Menos control del entorno fuera del contenedor.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control sobre todo el entorno.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1091368"/>
                  </a:ext>
                </a:extLst>
              </a:tr>
              <a:tr h="54707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Flexibilidad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flexible. Puede migrar rápidamente entre entornos en las instalaciones y entornos centrados en la nube.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Menos flexible. La migración conlleva dificultades.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8850538"/>
                  </a:ext>
                </a:extLst>
              </a:tr>
              <a:tr h="75597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Escalabilidad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Muy escalable. Posibilidad de escalabilidad detallada con microservicios.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escalado puede ser costoso. Requiere cambiar de instancias en las instalaciones a instancias en la nube para tener un escalado rentable.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9936738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007994-BFC1-DD71-2A71-6D379BE1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1678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B973B-853F-3587-DEBD-9B322A48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Tecnologías relacionadas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077DEF-EAA4-B1AC-9000-FD034B5E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6F1F91-D26C-AF08-B933-CE297840A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03" y="2156427"/>
            <a:ext cx="2676525" cy="1714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2573BC-EFA8-52B6-79C6-7119A28DD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" y="2184843"/>
            <a:ext cx="2809875" cy="16287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1524BC-626F-F163-66A0-C4CA07B95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22" y="2156427"/>
            <a:ext cx="2857500" cy="16002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C148F35-5A7A-9990-BF4B-C681A3A1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758" y="5664200"/>
            <a:ext cx="1590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38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E98C3-3CFC-8508-15E5-2BB10BEF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968" y="365125"/>
            <a:ext cx="6608064" cy="1325563"/>
          </a:xfrm>
        </p:spPr>
        <p:txBody>
          <a:bodyPr/>
          <a:lstStyle/>
          <a:p>
            <a:pPr algn="ctr"/>
            <a:r>
              <a:rPr lang="es-ES" dirty="0"/>
              <a:t>Jugamos un poco con otros sistemas operativos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87CE2B-DD2F-C214-8C97-09213C2A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098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C071C1-F21F-705F-770D-B03E72544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437938-F35A-680C-BC74-8A1CC8A2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333375"/>
            <a:ext cx="787717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8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6685B-3CD7-05EE-7567-956B270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B1F56-8C07-E510-538A-84DCC3D9E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17E0A9-B08C-379F-D299-439D7337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55</a:t>
            </a:fld>
            <a:endParaRPr lang="es-ES"/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:a16="http://schemas.microsoft.com/office/drawing/2014/main" id="{17B6F8D5-8390-95A4-CA21-B724874A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88"/>
            <a:ext cx="12192000" cy="61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FE1A8C-37CB-46FB-71AA-03985B40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56</a:t>
            </a:fld>
            <a:endParaRPr lang="es-ES"/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:a16="http://schemas.microsoft.com/office/drawing/2014/main" id="{4F6E18C1-4EBC-1D00-5457-AC8C9456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63" y="0"/>
            <a:ext cx="6715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7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B9C422-2054-1E0B-73A2-17ABD9E4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57</a:t>
            </a:fld>
            <a:endParaRPr lang="es-ES"/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:a16="http://schemas.microsoft.com/office/drawing/2014/main" id="{E8E75B6A-28B1-E4FE-6B6A-CCF49C41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997" y="327597"/>
            <a:ext cx="82105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16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hlinkClick r:id="rId2"/>
            <a:extLst>
              <a:ext uri="{FF2B5EF4-FFF2-40B4-BE49-F238E27FC236}">
                <a16:creationId xmlns:a16="http://schemas.microsoft.com/office/drawing/2014/main" id="{D7E73173-7168-0AA7-3207-28F1E580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1881" y="548080"/>
            <a:ext cx="4608237" cy="576184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779551-F7F8-E1E8-E0EF-20510113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1D26BE-8D73-8381-98D6-51C61229DAEE}"/>
              </a:ext>
            </a:extLst>
          </p:cNvPr>
          <p:cNvSpPr txBox="1"/>
          <p:nvPr/>
        </p:nvSpPr>
        <p:spPr>
          <a:xfrm>
            <a:off x="5129784" y="6536809"/>
            <a:ext cx="209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http://virtualdesktop.org/</a:t>
            </a:r>
          </a:p>
        </p:txBody>
      </p:sp>
    </p:spTree>
    <p:extLst>
      <p:ext uri="{BB962C8B-B14F-4D97-AF65-F5344CB8AC3E}">
        <p14:creationId xmlns:p14="http://schemas.microsoft.com/office/powerpoint/2010/main" val="3853559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391499-FA37-AFBF-ADCD-EE79DA40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4C6A3B-7093-8C78-BDB5-9183F11F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788"/>
            <a:ext cx="12192000" cy="61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35765-4E85-E99F-52D7-05650F2D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de los </a:t>
            </a:r>
            <a:r>
              <a:rPr lang="es-ES" i="1" dirty="0"/>
              <a:t>sistemas operativos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FC4AF0-0C50-3158-8836-D4BE93525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SEGÚN EL NÚMERO DE USUARIOS SIMULTÁNEOS</a:t>
            </a:r>
          </a:p>
          <a:p>
            <a:r>
              <a:rPr lang="es-ES" dirty="0"/>
              <a:t>Monousuario</a:t>
            </a:r>
          </a:p>
          <a:p>
            <a:pPr marL="457200" lvl="1" indent="0">
              <a:buNone/>
            </a:pPr>
            <a:r>
              <a:rPr lang="es-ES" dirty="0"/>
              <a:t>Solo un usuario puede trabajar con un ordenador en cada momento.</a:t>
            </a:r>
          </a:p>
          <a:p>
            <a:r>
              <a:rPr lang="es-ES" dirty="0"/>
              <a:t>Multiusuario</a:t>
            </a:r>
          </a:p>
          <a:p>
            <a:pPr marL="457200" lvl="1" indent="0">
              <a:buNone/>
            </a:pPr>
            <a:r>
              <a:rPr lang="es-ES" dirty="0"/>
              <a:t>Varios usuarios pueden trabajar al mismo tiempo.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12E1BA-C560-1DFE-76DC-C0428244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140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E133DE-FF48-0777-405B-ECF8099CA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60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69F44A-4416-086B-A4E5-67FE5C30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37" y="371061"/>
            <a:ext cx="6714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30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8E9D5-259A-C3B1-454F-29A769E3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E7F041-E690-FBDA-E1C0-F001A6206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BFF9C9-75E7-670B-91E1-EFFE3635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61</a:t>
            </a:fld>
            <a:endParaRPr lang="es-ES"/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:a16="http://schemas.microsoft.com/office/drawing/2014/main" id="{E44543BC-38D4-4604-D429-DF6405D16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91" y="0"/>
            <a:ext cx="8583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08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4963B-B919-5209-852E-F8A9A0D2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FUTURO</a:t>
            </a:r>
            <a:br>
              <a:rPr lang="es-ES" dirty="0"/>
            </a:br>
            <a:r>
              <a:rPr lang="es-ES" dirty="0"/>
              <a:t>¿Cómo serán los sistemas operativos?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17B814-A72F-952F-CB36-10EBE042B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56" y="1847850"/>
            <a:ext cx="10925744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Esto contaban en 2013:  </a:t>
            </a:r>
            <a:r>
              <a:rPr lang="es-ES" sz="1800" dirty="0">
                <a:hlinkClick r:id="rId2"/>
              </a:rPr>
              <a:t>https://www.softonic.com/articulos/sistemas-operativos-interfaces-futuro</a:t>
            </a:r>
            <a:r>
              <a:rPr lang="es-ES" sz="1800" dirty="0"/>
              <a:t> 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CCE48A-3D20-03B7-D121-E0F54BDE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62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E40CC2-19FC-31CD-6A12-58AF147F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8" y="2714562"/>
            <a:ext cx="3556760" cy="34846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251D56-DB1D-8F5B-DDA6-CEFA9F49C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816" y="2650472"/>
            <a:ext cx="3307271" cy="361280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BDE0E36F-22EC-F1E5-FD78-9E906225E2DC}"/>
              </a:ext>
            </a:extLst>
          </p:cNvPr>
          <p:cNvGrpSpPr/>
          <p:nvPr/>
        </p:nvGrpSpPr>
        <p:grpSpPr>
          <a:xfrm>
            <a:off x="7802822" y="2547863"/>
            <a:ext cx="3717417" cy="4109523"/>
            <a:chOff x="7802822" y="2547863"/>
            <a:chExt cx="3717417" cy="4109523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C097899-49DF-A284-409C-2A88C5EE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2822" y="2547863"/>
              <a:ext cx="3717417" cy="879515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F797C7E-D615-9182-C6C6-8D71822C1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6526" y="3427378"/>
              <a:ext cx="3230008" cy="323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47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35765-4E85-E99F-52D7-05650F2D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de los </a:t>
            </a:r>
            <a:r>
              <a:rPr lang="es-ES" i="1" dirty="0"/>
              <a:t>sistemas operativos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FC4AF0-0C50-3158-8836-D4BE93525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SEGÚN EL NÚMERO DE TAREAS “SIMULTÁNEAS”</a:t>
            </a:r>
          </a:p>
          <a:p>
            <a:r>
              <a:rPr lang="es-ES" dirty="0"/>
              <a:t>Monotarea</a:t>
            </a:r>
          </a:p>
          <a:p>
            <a:pPr marL="457200" lvl="1" indent="0">
              <a:buNone/>
            </a:pPr>
            <a:r>
              <a:rPr lang="es-ES" dirty="0"/>
              <a:t>Solo puede trabajar con una tarea en cada momento.</a:t>
            </a:r>
          </a:p>
          <a:p>
            <a:r>
              <a:rPr lang="es-ES" dirty="0"/>
              <a:t>Multitarea</a:t>
            </a:r>
          </a:p>
          <a:p>
            <a:pPr marL="457200" lvl="1" indent="0">
              <a:buNone/>
            </a:pPr>
            <a:r>
              <a:rPr lang="es-ES" dirty="0"/>
              <a:t>Puede trabajar con varias tareas al mismo tiempo.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12E1BA-C560-1DFE-76DC-C0428244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17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35765-4E85-E99F-52D7-05650F2D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de los </a:t>
            </a:r>
            <a:r>
              <a:rPr lang="es-ES" i="1" dirty="0"/>
              <a:t>sistemas operativos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FC4AF0-0C50-3158-8836-D4BE93525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SEGÚN EL NÚMERO DE PROCESADORES</a:t>
            </a:r>
          </a:p>
          <a:p>
            <a:r>
              <a:rPr lang="es-ES" dirty="0"/>
              <a:t>Monoprocesador</a:t>
            </a:r>
          </a:p>
          <a:p>
            <a:pPr marL="457200" lvl="1" indent="0">
              <a:buNone/>
            </a:pPr>
            <a:r>
              <a:rPr lang="es-ES" dirty="0"/>
              <a:t>Solo soporta un procesador.</a:t>
            </a:r>
          </a:p>
          <a:p>
            <a:r>
              <a:rPr lang="es-ES" dirty="0"/>
              <a:t>Multiusuario</a:t>
            </a:r>
          </a:p>
          <a:p>
            <a:pPr marL="457200" lvl="1" indent="0">
              <a:buNone/>
            </a:pPr>
            <a:r>
              <a:rPr lang="es-ES" dirty="0"/>
              <a:t>Soporta varios procesadores:</a:t>
            </a:r>
          </a:p>
          <a:p>
            <a:pPr lvl="1"/>
            <a:r>
              <a:rPr lang="es-ES" dirty="0"/>
              <a:t>Simétricos: los procesos se distribuyen entre todos los procesadores.</a:t>
            </a:r>
          </a:p>
          <a:p>
            <a:pPr lvl="1"/>
            <a:r>
              <a:rPr lang="es-ES" dirty="0"/>
              <a:t>Asimétricos: algunos procesadores se encargan de los procesos de sistema, otros se encargan de los procesos de usuario.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12E1BA-C560-1DFE-76DC-C0428244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67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1CAA584-F768-0F4F-DAA9-9F7FC4127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7" y="262001"/>
            <a:ext cx="2144786" cy="2069719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4A6DB5-055C-B153-C945-70BBC7B0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9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5EDE28-758B-8E30-01CE-737C2A4B67C0}"/>
              </a:ext>
            </a:extLst>
          </p:cNvPr>
          <p:cNvSpPr txBox="1"/>
          <p:nvPr/>
        </p:nvSpPr>
        <p:spPr>
          <a:xfrm>
            <a:off x="2212848" y="2967335"/>
            <a:ext cx="8169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¿Podría un sistema operativo </a:t>
            </a:r>
            <a:r>
              <a:rPr lang="es-ES" sz="2400" dirty="0" err="1"/>
              <a:t>mono-procesador</a:t>
            </a:r>
            <a:r>
              <a:rPr lang="es-ES" sz="2400" dirty="0"/>
              <a:t> ser </a:t>
            </a:r>
            <a:r>
              <a:rPr lang="es-ES" sz="2400" dirty="0" err="1"/>
              <a:t>multi-tarea</a:t>
            </a:r>
            <a:r>
              <a:rPr lang="es-E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546487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1894</Words>
  <Application>Microsoft Office PowerPoint</Application>
  <PresentationFormat>Panorámica</PresentationFormat>
  <Paragraphs>272</Paragraphs>
  <Slides>62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Noto Sans</vt:lpstr>
      <vt:lpstr>Tema de Office</vt:lpstr>
      <vt:lpstr>UD 4  INTRODUCCIÓN A LOS SISTEMAS OPERATIVOS</vt:lpstr>
      <vt:lpstr>Contenidos</vt:lpstr>
      <vt:lpstr>Qué es un sistema operativo</vt:lpstr>
      <vt:lpstr>Historia de los sistemas operativos</vt:lpstr>
      <vt:lpstr>Un poco de historia</vt:lpstr>
      <vt:lpstr>Clasificación de los sistemas operativos</vt:lpstr>
      <vt:lpstr>Clasificación de los sistemas operativos</vt:lpstr>
      <vt:lpstr>Clasificación de los sistemas operativos</vt:lpstr>
      <vt:lpstr>Presentación de PowerPoint</vt:lpstr>
      <vt:lpstr>Presentación de PowerPoint</vt:lpstr>
      <vt:lpstr>Sistemas operativos actuales</vt:lpstr>
      <vt:lpstr>Sistemas operativos actuales</vt:lpstr>
      <vt:lpstr>Presentación de PowerPoint</vt:lpstr>
      <vt:lpstr>Presentación de PowerPoint</vt:lpstr>
      <vt:lpstr>Presentación de PowerPoint</vt:lpstr>
      <vt:lpstr>Presentación de PowerPoint</vt:lpstr>
      <vt:lpstr>Sistemas operativos que… </vt:lpstr>
      <vt:lpstr>Presentación de PowerPoint</vt:lpstr>
      <vt:lpstr>Presentación de PowerPoint</vt:lpstr>
      <vt:lpstr>Presentación de PowerPoint</vt:lpstr>
      <vt:lpstr>Presentación de PowerPoint</vt:lpstr>
      <vt:lpstr>Más sistemas operativos…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Aún más sistemas operativos… </vt:lpstr>
      <vt:lpstr>Presentación de PowerPoint</vt:lpstr>
      <vt:lpstr>Presentación de PowerPoint</vt:lpstr>
      <vt:lpstr>Componentes del sistema operativo</vt:lpstr>
      <vt:lpstr>Componentes del sistema operativo</vt:lpstr>
      <vt:lpstr>Componentes del S.O. -&gt; El núcleo</vt:lpstr>
      <vt:lpstr>Componentes del S.O. -&gt; El intérprete</vt:lpstr>
      <vt:lpstr>Componentes del S.O. -&gt; Los servicios</vt:lpstr>
      <vt:lpstr>Funciones del sistema operativo</vt:lpstr>
      <vt:lpstr>Gestión de procesos</vt:lpstr>
      <vt:lpstr>Gestión de memoria</vt:lpstr>
      <vt:lpstr>Gestión de entrada/salida</vt:lpstr>
      <vt:lpstr>Gestión del sistema de archivos</vt:lpstr>
      <vt:lpstr>VIRTUALIZACIÓN</vt:lpstr>
      <vt:lpstr>Máquinas virtuales</vt:lpstr>
      <vt:lpstr>Máquinas virtuales</vt:lpstr>
      <vt:lpstr>Sobre virtualización</vt:lpstr>
      <vt:lpstr>Tipos de máquinas virtuales</vt:lpstr>
      <vt:lpstr>Motivos para usar máquinas virtuales</vt:lpstr>
      <vt:lpstr>Ventajas, desventajas de las máquinas virtuales</vt:lpstr>
      <vt:lpstr>¿Y los contenedores?</vt:lpstr>
      <vt:lpstr>Contenedores Vs. Máquinas virtuales</vt:lpstr>
      <vt:lpstr>Presentación de PowerPoint</vt:lpstr>
      <vt:lpstr>Tecnologías relacionadas</vt:lpstr>
      <vt:lpstr>Jugamos un poco con otros sistemas operativos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FUTURO ¿Cómo serán los sistemas operativos?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 1  SISTEMAS INFORMÁTICOS: COMPONENTES Y CARACTERÍSTICAS</dc:title>
  <dc:creator>mario rgzprz</dc:creator>
  <cp:lastModifiedBy>MarioRguez</cp:lastModifiedBy>
  <cp:revision>23</cp:revision>
  <dcterms:created xsi:type="dcterms:W3CDTF">2023-09-24T23:38:42Z</dcterms:created>
  <dcterms:modified xsi:type="dcterms:W3CDTF">2023-11-27T13:54:29Z</dcterms:modified>
</cp:coreProperties>
</file>